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Lst>
  <p:sldIdLst>
    <p:sldId id="256" r:id="rId3"/>
    <p:sldId id="264" r:id="rId4"/>
    <p:sldId id="274" r:id="rId5"/>
    <p:sldId id="257" r:id="rId6"/>
    <p:sldId id="265" r:id="rId7"/>
    <p:sldId id="266" r:id="rId8"/>
    <p:sldId id="258" r:id="rId9"/>
    <p:sldId id="267" r:id="rId10"/>
    <p:sldId id="260" r:id="rId11"/>
    <p:sldId id="259" r:id="rId12"/>
    <p:sldId id="273" r:id="rId13"/>
    <p:sldId id="272" r:id="rId14"/>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Graening" initials="JG" lastIdx="1" clrIdx="0">
    <p:extLst>
      <p:ext uri="{19B8F6BF-5375-455C-9EA6-DF929625EA0E}">
        <p15:presenceInfo xmlns:p15="http://schemas.microsoft.com/office/powerpoint/2012/main" userId="fbb9787c16bee7a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99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96326943471957"/>
          <c:y val="8.4149454144318903E-2"/>
          <c:w val="0.77392566163604548"/>
          <c:h val="0.75722080927112878"/>
        </c:manualLayout>
      </c:layout>
      <c:barChart>
        <c:barDir val="col"/>
        <c:grouping val="clustered"/>
        <c:varyColors val="0"/>
        <c:ser>
          <c:idx val="0"/>
          <c:order val="0"/>
          <c:tx>
            <c:strRef>
              <c:f>Sheet1!$B$1</c:f>
              <c:strCache>
                <c:ptCount val="1"/>
                <c:pt idx="0">
                  <c:v>Year 2</c:v>
                </c:pt>
              </c:strCache>
            </c:strRef>
          </c:tx>
          <c:spPr>
            <a:solidFill>
              <a:schemeClr val="accent1"/>
            </a:solidFill>
            <a:ln>
              <a:noFill/>
            </a:ln>
            <a:effectLst/>
          </c:spPr>
          <c:invertIfNegative val="0"/>
          <c:cat>
            <c:strRef>
              <c:f>Sheet1!$A$2:$A$5</c:f>
              <c:strCache>
                <c:ptCount val="4"/>
                <c:pt idx="0">
                  <c:v>Current Energy</c:v>
                </c:pt>
                <c:pt idx="1">
                  <c:v>Energy with New FPM/CPM</c:v>
                </c:pt>
                <c:pt idx="2">
                  <c:v>PM Contract &amp; Repairs Current</c:v>
                </c:pt>
                <c:pt idx="3">
                  <c:v>New FPM/CPM &amp; Lower Repairs</c:v>
                </c:pt>
              </c:strCache>
            </c:strRef>
          </c:cat>
          <c:val>
            <c:numRef>
              <c:f>Sheet1!$B$2:$B$5</c:f>
              <c:numCache>
                <c:formatCode>General</c:formatCode>
                <c:ptCount val="4"/>
                <c:pt idx="0">
                  <c:v>87</c:v>
                </c:pt>
                <c:pt idx="1">
                  <c:v>87</c:v>
                </c:pt>
                <c:pt idx="2">
                  <c:v>20</c:v>
                </c:pt>
                <c:pt idx="3">
                  <c:v>17</c:v>
                </c:pt>
              </c:numCache>
            </c:numRef>
          </c:val>
          <c:extLst>
            <c:ext xmlns:c16="http://schemas.microsoft.com/office/drawing/2014/chart" uri="{C3380CC4-5D6E-409C-BE32-E72D297353CC}">
              <c16:uniqueId val="{00000000-FF5F-4702-8B3E-26C08A438DD9}"/>
            </c:ext>
          </c:extLst>
        </c:ser>
        <c:ser>
          <c:idx val="1"/>
          <c:order val="1"/>
          <c:tx>
            <c:strRef>
              <c:f>Sheet1!$C$1</c:f>
              <c:strCache>
                <c:ptCount val="1"/>
                <c:pt idx="0">
                  <c:v>Year 3</c:v>
                </c:pt>
              </c:strCache>
            </c:strRef>
          </c:tx>
          <c:spPr>
            <a:solidFill>
              <a:schemeClr val="accent2"/>
            </a:solidFill>
            <a:ln>
              <a:noFill/>
            </a:ln>
            <a:effectLst/>
          </c:spPr>
          <c:invertIfNegative val="0"/>
          <c:cat>
            <c:strRef>
              <c:f>Sheet1!$A$2:$A$5</c:f>
              <c:strCache>
                <c:ptCount val="4"/>
                <c:pt idx="0">
                  <c:v>Current Energy</c:v>
                </c:pt>
                <c:pt idx="1">
                  <c:v>Energy with New FPM/CPM</c:v>
                </c:pt>
                <c:pt idx="2">
                  <c:v>PM Contract &amp; Repairs Current</c:v>
                </c:pt>
                <c:pt idx="3">
                  <c:v>New FPM/CPM &amp; Lower Repairs</c:v>
                </c:pt>
              </c:strCache>
            </c:strRef>
          </c:cat>
          <c:val>
            <c:numRef>
              <c:f>Sheet1!$C$2:$C$5</c:f>
              <c:numCache>
                <c:formatCode>General</c:formatCode>
                <c:ptCount val="4"/>
                <c:pt idx="0">
                  <c:v>90</c:v>
                </c:pt>
                <c:pt idx="1">
                  <c:v>88</c:v>
                </c:pt>
                <c:pt idx="2">
                  <c:v>24</c:v>
                </c:pt>
                <c:pt idx="3">
                  <c:v>17</c:v>
                </c:pt>
              </c:numCache>
            </c:numRef>
          </c:val>
          <c:extLst>
            <c:ext xmlns:c16="http://schemas.microsoft.com/office/drawing/2014/chart" uri="{C3380CC4-5D6E-409C-BE32-E72D297353CC}">
              <c16:uniqueId val="{00000001-FF5F-4702-8B3E-26C08A438DD9}"/>
            </c:ext>
          </c:extLst>
        </c:ser>
        <c:ser>
          <c:idx val="2"/>
          <c:order val="2"/>
          <c:tx>
            <c:strRef>
              <c:f>Sheet1!$D$1</c:f>
              <c:strCache>
                <c:ptCount val="1"/>
                <c:pt idx="0">
                  <c:v>Year 4</c:v>
                </c:pt>
              </c:strCache>
            </c:strRef>
          </c:tx>
          <c:spPr>
            <a:solidFill>
              <a:schemeClr val="accent3"/>
            </a:solidFill>
            <a:ln>
              <a:noFill/>
            </a:ln>
            <a:effectLst/>
          </c:spPr>
          <c:invertIfNegative val="0"/>
          <c:cat>
            <c:strRef>
              <c:f>Sheet1!$A$2:$A$5</c:f>
              <c:strCache>
                <c:ptCount val="4"/>
                <c:pt idx="0">
                  <c:v>Current Energy</c:v>
                </c:pt>
                <c:pt idx="1">
                  <c:v>Energy with New FPM/CPM</c:v>
                </c:pt>
                <c:pt idx="2">
                  <c:v>PM Contract &amp; Repairs Current</c:v>
                </c:pt>
                <c:pt idx="3">
                  <c:v>New FPM/CPM &amp; Lower Repairs</c:v>
                </c:pt>
              </c:strCache>
            </c:strRef>
          </c:cat>
          <c:val>
            <c:numRef>
              <c:f>Sheet1!$D$2:$D$5</c:f>
              <c:numCache>
                <c:formatCode>General</c:formatCode>
                <c:ptCount val="4"/>
                <c:pt idx="0">
                  <c:v>96</c:v>
                </c:pt>
                <c:pt idx="1">
                  <c:v>89</c:v>
                </c:pt>
                <c:pt idx="2">
                  <c:v>32</c:v>
                </c:pt>
                <c:pt idx="3">
                  <c:v>17</c:v>
                </c:pt>
              </c:numCache>
            </c:numRef>
          </c:val>
          <c:extLst>
            <c:ext xmlns:c16="http://schemas.microsoft.com/office/drawing/2014/chart" uri="{C3380CC4-5D6E-409C-BE32-E72D297353CC}">
              <c16:uniqueId val="{00000002-FF5F-4702-8B3E-26C08A438DD9}"/>
            </c:ext>
          </c:extLst>
        </c:ser>
        <c:ser>
          <c:idx val="3"/>
          <c:order val="3"/>
          <c:tx>
            <c:strRef>
              <c:f>Sheet1!$E$1</c:f>
              <c:strCache>
                <c:ptCount val="1"/>
                <c:pt idx="0">
                  <c:v>Year 5</c:v>
                </c:pt>
              </c:strCache>
            </c:strRef>
          </c:tx>
          <c:spPr>
            <a:solidFill>
              <a:schemeClr val="accent4"/>
            </a:solidFill>
            <a:ln>
              <a:noFill/>
            </a:ln>
            <a:effectLst/>
          </c:spPr>
          <c:invertIfNegative val="0"/>
          <c:cat>
            <c:strRef>
              <c:f>Sheet1!$A$2:$A$5</c:f>
              <c:strCache>
                <c:ptCount val="4"/>
                <c:pt idx="0">
                  <c:v>Current Energy</c:v>
                </c:pt>
                <c:pt idx="1">
                  <c:v>Energy with New FPM/CPM</c:v>
                </c:pt>
                <c:pt idx="2">
                  <c:v>PM Contract &amp; Repairs Current</c:v>
                </c:pt>
                <c:pt idx="3">
                  <c:v>New FPM/CPM &amp; Lower Repairs</c:v>
                </c:pt>
              </c:strCache>
            </c:strRef>
          </c:cat>
          <c:val>
            <c:numRef>
              <c:f>Sheet1!$E$2:$E$5</c:f>
              <c:numCache>
                <c:formatCode>General</c:formatCode>
                <c:ptCount val="4"/>
                <c:pt idx="0">
                  <c:v>102</c:v>
                </c:pt>
                <c:pt idx="1">
                  <c:v>90</c:v>
                </c:pt>
                <c:pt idx="2">
                  <c:v>48</c:v>
                </c:pt>
                <c:pt idx="3">
                  <c:v>22</c:v>
                </c:pt>
              </c:numCache>
            </c:numRef>
          </c:val>
          <c:extLst>
            <c:ext xmlns:c16="http://schemas.microsoft.com/office/drawing/2014/chart" uri="{C3380CC4-5D6E-409C-BE32-E72D297353CC}">
              <c16:uniqueId val="{00000004-FF5F-4702-8B3E-26C08A438DD9}"/>
            </c:ext>
          </c:extLst>
        </c:ser>
        <c:dLbls>
          <c:showLegendKey val="0"/>
          <c:showVal val="0"/>
          <c:showCatName val="0"/>
          <c:showSerName val="0"/>
          <c:showPercent val="0"/>
          <c:showBubbleSize val="0"/>
        </c:dLbls>
        <c:gapWidth val="219"/>
        <c:axId val="641449376"/>
        <c:axId val="641450208"/>
      </c:barChart>
      <c:catAx>
        <c:axId val="64144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41450208"/>
        <c:crosses val="autoZero"/>
        <c:auto val="1"/>
        <c:lblAlgn val="ctr"/>
        <c:lblOffset val="100"/>
        <c:noMultiLvlLbl val="0"/>
      </c:catAx>
      <c:valAx>
        <c:axId val="641450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41449376"/>
        <c:crosses val="autoZero"/>
        <c:crossBetween val="between"/>
      </c:valAx>
      <c:spPr>
        <a:noFill/>
        <a:ln>
          <a:noFill/>
        </a:ln>
        <a:effectLst/>
      </c:spPr>
    </c:plotArea>
    <c:legend>
      <c:legendPos val="b"/>
      <c:layout>
        <c:manualLayout>
          <c:xMode val="edge"/>
          <c:yMode val="edge"/>
          <c:x val="0.2715040766723566"/>
          <c:y val="0.94181045304119593"/>
          <c:w val="0.42546113534480462"/>
          <c:h val="4.773175092243903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01337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1422946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1296797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15770C1B-FBC1-4F5A-BE9E-5C1A33BE06BD}"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618767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885871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2C4B17F-A37E-41C0-A642-FB8EB1D725A8}" type="datetimeFigureOut">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2278346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2C4B17F-A37E-41C0-A642-FB8EB1D725A8}" type="datetimeFigureOut">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1502242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723374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15770C1B-FBC1-4F5A-BE9E-5C1A33BE06BD}" type="slidenum">
              <a:rPr lang="en-US" smtClean="0"/>
              <a:t>‹#›</a:t>
            </a:fld>
            <a:endParaRPr lang="en-US"/>
          </a:p>
        </p:txBody>
      </p:sp>
    </p:spTree>
    <p:extLst>
      <p:ext uri="{BB962C8B-B14F-4D97-AF65-F5344CB8AC3E}">
        <p14:creationId xmlns:p14="http://schemas.microsoft.com/office/powerpoint/2010/main" val="963333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15525306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4397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22890763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2938698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514410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C4B17F-A37E-41C0-A642-FB8EB1D725A8}" type="datetimeFigureOut">
              <a:rPr lang="en-US" smtClean="0"/>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3162533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C4B17F-A37E-41C0-A642-FB8EB1D725A8}" type="datetimeFigureOut">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6084478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4B17F-A37E-41C0-A642-FB8EB1D725A8}" type="datetimeFigureOut">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21071290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6279390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3534350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8580931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127810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22C4B17F-A37E-41C0-A642-FB8EB1D725A8}" type="datetimeFigureOut">
              <a:rPr lang="en-US" smtClean="0"/>
              <a:t>5/6/2024</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2504288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516639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C4B17F-A37E-41C0-A642-FB8EB1D725A8}" type="datetimeFigureOut">
              <a:rPr lang="en-US" smtClean="0"/>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59732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C4B17F-A37E-41C0-A642-FB8EB1D725A8}" type="datetimeFigureOut">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206327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2C4B17F-A37E-41C0-A642-FB8EB1D725A8}" type="datetimeFigureOut">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2338929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2467562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4B17F-A37E-41C0-A642-FB8EB1D725A8}"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70C1B-FBC1-4F5A-BE9E-5C1A33BE06BD}" type="slidenum">
              <a:rPr lang="en-US" smtClean="0"/>
              <a:t>‹#›</a:t>
            </a:fld>
            <a:endParaRPr lang="en-US"/>
          </a:p>
        </p:txBody>
      </p:sp>
    </p:spTree>
    <p:extLst>
      <p:ext uri="{BB962C8B-B14F-4D97-AF65-F5344CB8AC3E}">
        <p14:creationId xmlns:p14="http://schemas.microsoft.com/office/powerpoint/2010/main" val="3439800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2C4B17F-A37E-41C0-A642-FB8EB1D725A8}" type="datetimeFigureOut">
              <a:rPr lang="en-US" smtClean="0"/>
              <a:t>5/6/2024</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5770C1B-FBC1-4F5A-BE9E-5C1A33BE06BD}" type="slidenum">
              <a:rPr lang="en-US" smtClean="0"/>
              <a:t>‹#›</a:t>
            </a:fld>
            <a:endParaRPr lang="en-US"/>
          </a:p>
        </p:txBody>
      </p:sp>
    </p:spTree>
    <p:extLst>
      <p:ext uri="{BB962C8B-B14F-4D97-AF65-F5344CB8AC3E}">
        <p14:creationId xmlns:p14="http://schemas.microsoft.com/office/powerpoint/2010/main" val="4928560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4B17F-A37E-41C0-A642-FB8EB1D725A8}" type="datetimeFigureOut">
              <a:rPr lang="en-US" smtClean="0"/>
              <a:t>5/6/2024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770C1B-FBC1-4F5A-BE9E-5C1A33BE06BD}" type="slidenum">
              <a:rPr lang="en-US" smtClean="0"/>
              <a:t>‹#›</a:t>
            </a:fld>
            <a:endParaRPr lang="en-US"/>
          </a:p>
        </p:txBody>
      </p:sp>
    </p:spTree>
    <p:extLst>
      <p:ext uri="{BB962C8B-B14F-4D97-AF65-F5344CB8AC3E}">
        <p14:creationId xmlns:p14="http://schemas.microsoft.com/office/powerpoint/2010/main" val="97156329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b="1" dirty="0">
                <a:latin typeface="Arial Narrow" panose="020B0606020202030204" pitchFamily="34" charset="0"/>
              </a:rPr>
              <a:t>Financial Analysis</a:t>
            </a:r>
          </a:p>
        </p:txBody>
      </p:sp>
      <p:sp>
        <p:nvSpPr>
          <p:cNvPr id="3" name="Subtitle 2"/>
          <p:cNvSpPr>
            <a:spLocks noGrp="1"/>
          </p:cNvSpPr>
          <p:nvPr>
            <p:ph type="subTitle" idx="1"/>
          </p:nvPr>
        </p:nvSpPr>
        <p:spPr/>
        <p:txBody>
          <a:bodyPr>
            <a:normAutofit fontScale="92500" lnSpcReduction="20000"/>
          </a:bodyPr>
          <a:lstStyle/>
          <a:p>
            <a:r>
              <a:rPr lang="en-US" sz="2800" b="1" dirty="0">
                <a:latin typeface="Arial Narrow" panose="020B0606020202030204" pitchFamily="34" charset="0"/>
              </a:rPr>
              <a:t>SAMPLE FINANCIAL ANALYSIS  WITH DEFINITIONS</a:t>
            </a:r>
          </a:p>
          <a:p>
            <a:r>
              <a:rPr lang="en-US" sz="2800" b="1" dirty="0">
                <a:latin typeface="Arial Narrow" panose="020B0606020202030204" pitchFamily="34" charset="0"/>
              </a:rPr>
              <a:t>Preliminary Recommendations</a:t>
            </a:r>
          </a:p>
        </p:txBody>
      </p:sp>
    </p:spTree>
    <p:extLst>
      <p:ext uri="{BB962C8B-B14F-4D97-AF65-F5344CB8AC3E}">
        <p14:creationId xmlns:p14="http://schemas.microsoft.com/office/powerpoint/2010/main" val="4212935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Annual Labor &amp; Repair Costs</a:t>
            </a:r>
            <a:br>
              <a:rPr lang="en-US" dirty="0"/>
            </a:br>
            <a:r>
              <a:rPr lang="en-US" dirty="0"/>
              <a:t>Outsourced Labor Costs</a:t>
            </a:r>
          </a:p>
        </p:txBody>
      </p:sp>
      <p:sp>
        <p:nvSpPr>
          <p:cNvPr id="3" name="Content Placeholder 2"/>
          <p:cNvSpPr>
            <a:spLocks noGrp="1"/>
          </p:cNvSpPr>
          <p:nvPr>
            <p:ph idx="1"/>
          </p:nvPr>
        </p:nvSpPr>
        <p:spPr>
          <a:xfrm>
            <a:off x="304800" y="2133600"/>
            <a:ext cx="8380239" cy="4800600"/>
          </a:xfrm>
        </p:spPr>
        <p:txBody>
          <a:bodyPr>
            <a:normAutofit/>
          </a:bodyPr>
          <a:lstStyle/>
          <a:p>
            <a:r>
              <a:rPr lang="en-US" dirty="0"/>
              <a:t>Annual Labor &amp; Repair Costs can be reduced by half when proactive, comprehensive tasking hours are incorporated into a Customized Maintenance Agreement.  Coil Cleanings, Lubrication, Adjustments and Calibration with Refrigerant Charge Diagnostics hours allow for these savings.</a:t>
            </a:r>
          </a:p>
          <a:p>
            <a:r>
              <a:rPr lang="en-US" dirty="0"/>
              <a:t>ASHRAE/BOMA Data explains that 50% of the annual labor, repair and emergency service can be projected based on maintenance services tasking and documentation.  A history of the maintenance tasking also provides a more predictable approach.  50% of the annual costs of repair labor and emergencies (2017-2020) $19,777 = $9,889  </a:t>
            </a:r>
          </a:p>
          <a:p>
            <a:endParaRPr lang="en-US" dirty="0"/>
          </a:p>
        </p:txBody>
      </p:sp>
    </p:spTree>
    <p:extLst>
      <p:ext uri="{BB962C8B-B14F-4D97-AF65-F5344CB8AC3E}">
        <p14:creationId xmlns:p14="http://schemas.microsoft.com/office/powerpoint/2010/main" val="627969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75000"/>
              </a:schemeClr>
            </a:gs>
            <a:gs pos="100000">
              <a:srgbClr val="C00000"/>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46529"/>
            <a:ext cx="8229600" cy="1066800"/>
          </a:xfrm>
        </p:spPr>
        <p:txBody>
          <a:bodyPr>
            <a:normAutofit fontScale="90000"/>
          </a:bodyPr>
          <a:lstStyle/>
          <a:p>
            <a:r>
              <a:rPr lang="en-US" dirty="0"/>
              <a:t>EXAMPLE Financial Analysis</a:t>
            </a:r>
            <a:br>
              <a:rPr lang="en-US" dirty="0"/>
            </a:br>
            <a:r>
              <a:rPr lang="en-US" sz="3100" dirty="0"/>
              <a:t>Typical Savings Based on Industry Averages</a:t>
            </a:r>
          </a:p>
        </p:txBody>
      </p:sp>
      <p:sp>
        <p:nvSpPr>
          <p:cNvPr id="3" name="Content Placeholder 2"/>
          <p:cNvSpPr>
            <a:spLocks noGrp="1"/>
          </p:cNvSpPr>
          <p:nvPr>
            <p:ph sz="half" idx="1"/>
          </p:nvPr>
        </p:nvSpPr>
        <p:spPr>
          <a:xfrm>
            <a:off x="457200" y="2133600"/>
            <a:ext cx="4343400" cy="4805082"/>
          </a:xfrm>
        </p:spPr>
        <p:txBody>
          <a:bodyPr>
            <a:normAutofit fontScale="77500" lnSpcReduction="20000"/>
          </a:bodyPr>
          <a:lstStyle/>
          <a:p>
            <a:r>
              <a:rPr lang="en-US" dirty="0"/>
              <a:t>Current costs:</a:t>
            </a:r>
          </a:p>
          <a:p>
            <a:r>
              <a:rPr lang="en-US" dirty="0"/>
              <a:t> 		</a:t>
            </a:r>
          </a:p>
          <a:p>
            <a:r>
              <a:rPr lang="en-US" dirty="0"/>
              <a:t>Electric 	                   $87,000</a:t>
            </a:r>
          </a:p>
          <a:p>
            <a:r>
              <a:rPr lang="en-US" dirty="0"/>
              <a:t>Major Components        $18,312</a:t>
            </a:r>
          </a:p>
          <a:p>
            <a:r>
              <a:rPr lang="en-US" dirty="0"/>
              <a:t>Outsourced Labor	     $19,777 </a:t>
            </a:r>
          </a:p>
          <a:p>
            <a:r>
              <a:rPr lang="en-US" dirty="0"/>
              <a:t>Current Contract*           $9,380</a:t>
            </a:r>
          </a:p>
          <a:p>
            <a:r>
              <a:rPr lang="en-US" dirty="0"/>
              <a:t>_________________________                                            			   $134,469</a:t>
            </a:r>
          </a:p>
          <a:p>
            <a:pPr lvl="3"/>
            <a:endParaRPr lang="en-US" dirty="0"/>
          </a:p>
          <a:p>
            <a:pPr marL="1371600" lvl="3" indent="0">
              <a:buNone/>
            </a:pPr>
            <a:endParaRPr lang="en-US" sz="3500" dirty="0"/>
          </a:p>
          <a:p>
            <a:r>
              <a:rPr lang="en-US" dirty="0"/>
              <a:t>*Current test, check and inspect</a:t>
            </a:r>
          </a:p>
        </p:txBody>
      </p:sp>
      <p:sp>
        <p:nvSpPr>
          <p:cNvPr id="4" name="Content Placeholder 3"/>
          <p:cNvSpPr>
            <a:spLocks noGrp="1"/>
          </p:cNvSpPr>
          <p:nvPr>
            <p:ph sz="half" idx="2"/>
          </p:nvPr>
        </p:nvSpPr>
        <p:spPr>
          <a:xfrm>
            <a:off x="4724400" y="1810871"/>
            <a:ext cx="3939988" cy="4589929"/>
          </a:xfrm>
        </p:spPr>
        <p:txBody>
          <a:bodyPr>
            <a:normAutofit fontScale="77500" lnSpcReduction="20000"/>
          </a:bodyPr>
          <a:lstStyle/>
          <a:p>
            <a:r>
              <a:rPr lang="en-US" dirty="0"/>
              <a:t>Our Program Costs:</a:t>
            </a:r>
          </a:p>
          <a:p>
            <a:r>
              <a:rPr lang="en-US" dirty="0"/>
              <a:t>CPM              $17,800</a:t>
            </a:r>
          </a:p>
          <a:p>
            <a:r>
              <a:rPr lang="en-US" dirty="0"/>
              <a:t>                      </a:t>
            </a:r>
          </a:p>
          <a:p>
            <a:r>
              <a:rPr lang="en-US" dirty="0"/>
              <a:t>                      $81,519</a:t>
            </a:r>
          </a:p>
          <a:p>
            <a:r>
              <a:rPr lang="en-US" dirty="0"/>
              <a:t>                      $10,987</a:t>
            </a:r>
          </a:p>
          <a:p>
            <a:r>
              <a:rPr lang="en-US" dirty="0"/>
              <a:t>                      $9,888</a:t>
            </a:r>
          </a:p>
          <a:p>
            <a:r>
              <a:rPr lang="en-US" dirty="0"/>
              <a:t>                      $00</a:t>
            </a:r>
          </a:p>
          <a:p>
            <a:r>
              <a:rPr lang="en-US" dirty="0"/>
              <a:t>___________________</a:t>
            </a:r>
          </a:p>
          <a:p>
            <a:pPr marL="0" indent="0">
              <a:buNone/>
            </a:pPr>
            <a:r>
              <a:rPr lang="en-US" dirty="0"/>
              <a:t>                          $120,194</a:t>
            </a:r>
          </a:p>
          <a:p>
            <a:endParaRPr lang="en-US" dirty="0"/>
          </a:p>
          <a:p>
            <a:r>
              <a:rPr lang="en-US" sz="2800" dirty="0"/>
              <a:t>Custom Preventive Maintenance Savings $14,275</a:t>
            </a:r>
          </a:p>
          <a:p>
            <a:endParaRPr lang="en-US" dirty="0"/>
          </a:p>
          <a:p>
            <a:pPr lvl="1"/>
            <a:endParaRPr lang="en-US" dirty="0"/>
          </a:p>
        </p:txBody>
      </p:sp>
    </p:spTree>
    <p:extLst>
      <p:ext uri="{BB962C8B-B14F-4D97-AF65-F5344CB8AC3E}">
        <p14:creationId xmlns:p14="http://schemas.microsoft.com/office/powerpoint/2010/main" val="3527087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0EEB-51E2-4F09-8A12-B98BD1C88DD5}"/>
              </a:ext>
            </a:extLst>
          </p:cNvPr>
          <p:cNvSpPr>
            <a:spLocks noGrp="1"/>
          </p:cNvSpPr>
          <p:nvPr>
            <p:ph type="title"/>
          </p:nvPr>
        </p:nvSpPr>
        <p:spPr>
          <a:xfrm>
            <a:off x="2667000" y="609600"/>
            <a:ext cx="6896534" cy="1080938"/>
          </a:xfrm>
        </p:spPr>
        <p:txBody>
          <a:bodyPr/>
          <a:lstStyle/>
          <a:p>
            <a:r>
              <a:rPr lang="en-US" dirty="0"/>
              <a:t>Financial Analysis</a:t>
            </a:r>
          </a:p>
        </p:txBody>
      </p:sp>
      <p:graphicFrame>
        <p:nvGraphicFramePr>
          <p:cNvPr id="6" name="Content Placeholder 5">
            <a:extLst>
              <a:ext uri="{FF2B5EF4-FFF2-40B4-BE49-F238E27FC236}">
                <a16:creationId xmlns:a16="http://schemas.microsoft.com/office/drawing/2014/main" id="{E1C9ECEA-C3ED-457A-9EF2-1013D501DB7F}"/>
              </a:ext>
            </a:extLst>
          </p:cNvPr>
          <p:cNvGraphicFramePr>
            <a:graphicFrameLocks noGrp="1"/>
          </p:cNvGraphicFramePr>
          <p:nvPr>
            <p:ph idx="1"/>
            <p:extLst>
              <p:ext uri="{D42A27DB-BD31-4B8C-83A1-F6EECF244321}">
                <p14:modId xmlns:p14="http://schemas.microsoft.com/office/powerpoint/2010/main" val="2869971949"/>
              </p:ext>
            </p:extLst>
          </p:nvPr>
        </p:nvGraphicFramePr>
        <p:xfrm>
          <a:off x="1066800" y="1371600"/>
          <a:ext cx="6689034"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6793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90045-25F4-80A9-157F-BDA251A21A95}"/>
              </a:ext>
            </a:extLst>
          </p:cNvPr>
          <p:cNvSpPr>
            <a:spLocks noGrp="1"/>
          </p:cNvSpPr>
          <p:nvPr>
            <p:ph type="title"/>
          </p:nvPr>
        </p:nvSpPr>
        <p:spPr/>
        <p:txBody>
          <a:bodyPr/>
          <a:lstStyle/>
          <a:p>
            <a:r>
              <a:rPr lang="en-US" dirty="0"/>
              <a:t>Basic Information</a:t>
            </a:r>
          </a:p>
        </p:txBody>
      </p:sp>
      <p:sp>
        <p:nvSpPr>
          <p:cNvPr id="3" name="Content Placeholder 2">
            <a:extLst>
              <a:ext uri="{FF2B5EF4-FFF2-40B4-BE49-F238E27FC236}">
                <a16:creationId xmlns:a16="http://schemas.microsoft.com/office/drawing/2014/main" id="{9A557472-754D-BC59-414F-C6DADE7F539C}"/>
              </a:ext>
            </a:extLst>
          </p:cNvPr>
          <p:cNvSpPr>
            <a:spLocks noGrp="1"/>
          </p:cNvSpPr>
          <p:nvPr>
            <p:ph idx="1"/>
          </p:nvPr>
        </p:nvSpPr>
        <p:spPr>
          <a:xfrm>
            <a:off x="495300" y="2209800"/>
            <a:ext cx="8153400" cy="4419600"/>
          </a:xfrm>
        </p:spPr>
        <p:txBody>
          <a:bodyPr>
            <a:normAutofit lnSpcReduction="10000"/>
          </a:bodyPr>
          <a:lstStyle/>
          <a:p>
            <a:r>
              <a:rPr lang="en-US" dirty="0"/>
              <a:t>Equipment Overview </a:t>
            </a:r>
          </a:p>
          <a:p>
            <a:r>
              <a:rPr lang="en-US" dirty="0"/>
              <a:t>Total Tonnage - Use of Cost of Ops Worksheets</a:t>
            </a:r>
          </a:p>
          <a:p>
            <a:r>
              <a:rPr lang="en-US" dirty="0"/>
              <a:t>Total Square Footage – Use of Cost of Ops Worksheets</a:t>
            </a:r>
          </a:p>
          <a:p>
            <a:r>
              <a:rPr lang="en-US" dirty="0"/>
              <a:t>Type of Equipment (Unitary/Built Up/VRF)</a:t>
            </a:r>
          </a:p>
          <a:p>
            <a:r>
              <a:rPr lang="en-US" dirty="0"/>
              <a:t>Type of Current Agreement &amp; Cost</a:t>
            </a:r>
          </a:p>
          <a:p>
            <a:r>
              <a:rPr lang="en-US" dirty="0"/>
              <a:t>Staffing of the Prospective Maintenance Customer</a:t>
            </a:r>
          </a:p>
          <a:p>
            <a:r>
              <a:rPr lang="en-US" dirty="0"/>
              <a:t>Has the Prospect Provided Costs for Labor &amp; Repairs?</a:t>
            </a:r>
          </a:p>
          <a:p>
            <a:r>
              <a:rPr lang="en-US" dirty="0"/>
              <a:t>Has the Prospect Provided Costs for Major Repairs?</a:t>
            </a:r>
          </a:p>
          <a:p>
            <a:r>
              <a:rPr lang="en-US" dirty="0"/>
              <a:t>Have We Collected Any Utility Bills or Spreadsheet?</a:t>
            </a:r>
          </a:p>
          <a:p>
            <a:r>
              <a:rPr lang="en-US" dirty="0"/>
              <a:t>Specific Needs, Hurts or Business Objectives?</a:t>
            </a:r>
          </a:p>
          <a:p>
            <a:endParaRPr lang="en-US" dirty="0"/>
          </a:p>
        </p:txBody>
      </p:sp>
    </p:spTree>
    <p:extLst>
      <p:ext uri="{BB962C8B-B14F-4D97-AF65-F5344CB8AC3E}">
        <p14:creationId xmlns:p14="http://schemas.microsoft.com/office/powerpoint/2010/main" val="2222875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D6E68-F34B-35FC-553D-5B0656F7E46D}"/>
              </a:ext>
            </a:extLst>
          </p:cNvPr>
          <p:cNvSpPr>
            <a:spLocks noGrp="1"/>
          </p:cNvSpPr>
          <p:nvPr>
            <p:ph type="title"/>
          </p:nvPr>
        </p:nvSpPr>
        <p:spPr/>
        <p:txBody>
          <a:bodyPr/>
          <a:lstStyle/>
          <a:p>
            <a:r>
              <a:rPr lang="en-US" dirty="0"/>
              <a:t>ASHRAE, BOMA &amp; DOE</a:t>
            </a:r>
          </a:p>
        </p:txBody>
      </p:sp>
      <p:sp>
        <p:nvSpPr>
          <p:cNvPr id="3" name="Content Placeholder 2">
            <a:extLst>
              <a:ext uri="{FF2B5EF4-FFF2-40B4-BE49-F238E27FC236}">
                <a16:creationId xmlns:a16="http://schemas.microsoft.com/office/drawing/2014/main" id="{52A02597-3ACB-54A7-A13A-D1A260EF0BE2}"/>
              </a:ext>
            </a:extLst>
          </p:cNvPr>
          <p:cNvSpPr>
            <a:spLocks noGrp="1"/>
          </p:cNvSpPr>
          <p:nvPr>
            <p:ph idx="1"/>
          </p:nvPr>
        </p:nvSpPr>
        <p:spPr>
          <a:xfrm>
            <a:off x="531639" y="2133600"/>
            <a:ext cx="8078961" cy="4191000"/>
          </a:xfrm>
        </p:spPr>
        <p:txBody>
          <a:bodyPr/>
          <a:lstStyle/>
          <a:p>
            <a:r>
              <a:rPr lang="en-US" dirty="0"/>
              <a:t>What is “Simple Benchmarking”?</a:t>
            </a:r>
          </a:p>
          <a:p>
            <a:r>
              <a:rPr lang="en-US" dirty="0"/>
              <a:t>Descriptions</a:t>
            </a:r>
          </a:p>
          <a:p>
            <a:r>
              <a:rPr lang="en-US" dirty="0"/>
              <a:t>Calculations &amp; Formulas</a:t>
            </a:r>
          </a:p>
          <a:p>
            <a:r>
              <a:rPr lang="en-US" dirty="0"/>
              <a:t>Websites</a:t>
            </a:r>
          </a:p>
          <a:p>
            <a:r>
              <a:rPr lang="en-US" dirty="0"/>
              <a:t>Industry Publications</a:t>
            </a:r>
          </a:p>
          <a:p>
            <a:r>
              <a:rPr lang="en-US" dirty="0"/>
              <a:t>Homework</a:t>
            </a:r>
          </a:p>
        </p:txBody>
      </p:sp>
    </p:spTree>
    <p:extLst>
      <p:ext uri="{BB962C8B-B14F-4D97-AF65-F5344CB8AC3E}">
        <p14:creationId xmlns:p14="http://schemas.microsoft.com/office/powerpoint/2010/main" val="3687421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Information</a:t>
            </a:r>
          </a:p>
        </p:txBody>
      </p:sp>
      <p:sp>
        <p:nvSpPr>
          <p:cNvPr id="3" name="Content Placeholder 2"/>
          <p:cNvSpPr>
            <a:spLocks noGrp="1"/>
          </p:cNvSpPr>
          <p:nvPr>
            <p:ph idx="1"/>
          </p:nvPr>
        </p:nvSpPr>
        <p:spPr>
          <a:xfrm>
            <a:off x="228600" y="2057400"/>
            <a:ext cx="8686800" cy="4953000"/>
          </a:xfrm>
        </p:spPr>
        <p:txBody>
          <a:bodyPr>
            <a:normAutofit/>
          </a:bodyPr>
          <a:lstStyle/>
          <a:p>
            <a:r>
              <a:rPr lang="en-US" sz="2400" dirty="0"/>
              <a:t>(4) 20 Nominal Ton HVAC Split Systems</a:t>
            </a:r>
          </a:p>
          <a:p>
            <a:r>
              <a:rPr lang="en-US" sz="2400" dirty="0"/>
              <a:t>(9</a:t>
            </a:r>
            <a:r>
              <a:rPr lang="en-US" dirty="0"/>
              <a:t>) 7.5 – 12.5 Nominal Ton Unitary Split Systems</a:t>
            </a:r>
          </a:p>
          <a:p>
            <a:r>
              <a:rPr lang="en-US" sz="2400" dirty="0"/>
              <a:t>(4) 3 – 5 Nominal Ton Unitary Split Systems</a:t>
            </a:r>
          </a:p>
          <a:p>
            <a:r>
              <a:rPr lang="en-US" sz="2400" dirty="0"/>
              <a:t>(2) Hot Water Boilers (3) Circulating Pumps</a:t>
            </a:r>
          </a:p>
          <a:p>
            <a:r>
              <a:rPr lang="en-US" sz="2400" dirty="0"/>
              <a:t>$9,380 Current Maintenance/Test &amp; Inspect Contract </a:t>
            </a:r>
          </a:p>
          <a:p>
            <a:r>
              <a:rPr lang="en-US" sz="2400" dirty="0"/>
              <a:t>$18,312 Unanticipated Major Repairs, Components Replaced</a:t>
            </a:r>
          </a:p>
          <a:p>
            <a:r>
              <a:rPr lang="en-US" dirty="0"/>
              <a:t>$19,777 Labor &amp; Repair Costs, Emergency Service</a:t>
            </a:r>
            <a:endParaRPr lang="en-US" sz="2400" dirty="0"/>
          </a:p>
          <a:p>
            <a:r>
              <a:rPr lang="en-US" sz="2400" dirty="0"/>
              <a:t>Approximate $87,000 Electric Billing @ $.09/KWH?</a:t>
            </a:r>
          </a:p>
          <a:p>
            <a:r>
              <a:rPr lang="en-US" sz="2400" dirty="0"/>
              <a:t>Responsiveness &amp; Reduced Operating Costs a Priority!</a:t>
            </a:r>
          </a:p>
          <a:p>
            <a:r>
              <a:rPr lang="en-US" dirty="0"/>
              <a:t>A proactive approach to both maintenance and CEP*</a:t>
            </a:r>
            <a:endParaRPr lang="en-US" sz="2400" dirty="0"/>
          </a:p>
        </p:txBody>
      </p:sp>
    </p:spTree>
    <p:extLst>
      <p:ext uri="{BB962C8B-B14F-4D97-AF65-F5344CB8AC3E}">
        <p14:creationId xmlns:p14="http://schemas.microsoft.com/office/powerpoint/2010/main" val="2600931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CF0BA-81F3-A67C-B913-4FC9097006E5}"/>
              </a:ext>
            </a:extLst>
          </p:cNvPr>
          <p:cNvSpPr>
            <a:spLocks noGrp="1"/>
          </p:cNvSpPr>
          <p:nvPr>
            <p:ph type="title"/>
          </p:nvPr>
        </p:nvSpPr>
        <p:spPr/>
        <p:txBody>
          <a:bodyPr/>
          <a:lstStyle/>
          <a:p>
            <a:r>
              <a:rPr lang="en-US" dirty="0"/>
              <a:t>North Boundary $ Worksheets</a:t>
            </a:r>
          </a:p>
        </p:txBody>
      </p:sp>
      <p:pic>
        <p:nvPicPr>
          <p:cNvPr id="4" name="Picture 6">
            <a:extLst>
              <a:ext uri="{FF2B5EF4-FFF2-40B4-BE49-F238E27FC236}">
                <a16:creationId xmlns:a16="http://schemas.microsoft.com/office/drawing/2014/main" id="{737B9DD1-C69D-B60C-78F9-C3CD67F43B2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66083" y="2286001"/>
            <a:ext cx="3106193" cy="401871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5" name="Object 8">
            <a:extLst>
              <a:ext uri="{FF2B5EF4-FFF2-40B4-BE49-F238E27FC236}">
                <a16:creationId xmlns:a16="http://schemas.microsoft.com/office/drawing/2014/main" id="{4ED8CD5E-9242-36EF-7CE9-11247814DF17}"/>
              </a:ext>
            </a:extLst>
          </p:cNvPr>
          <p:cNvGraphicFramePr>
            <a:graphicFrameLocks noChangeAspect="1"/>
          </p:cNvGraphicFramePr>
          <p:nvPr>
            <p:extLst>
              <p:ext uri="{D42A27DB-BD31-4B8C-83A1-F6EECF244321}">
                <p14:modId xmlns:p14="http://schemas.microsoft.com/office/powerpoint/2010/main" val="4255300192"/>
              </p:ext>
            </p:extLst>
          </p:nvPr>
        </p:nvGraphicFramePr>
        <p:xfrm>
          <a:off x="4604291" y="2286000"/>
          <a:ext cx="3356526" cy="4018716"/>
        </p:xfrm>
        <a:graphic>
          <a:graphicData uri="http://schemas.openxmlformats.org/presentationml/2006/ole">
            <mc:AlternateContent xmlns:mc="http://schemas.openxmlformats.org/markup-compatibility/2006">
              <mc:Choice xmlns:v="urn:schemas-microsoft-com:vml" Requires="v">
                <p:oleObj name="Acrobat Document" r:id="rId3" imgW="5829300" imgH="7543800" progId="AcroExch.Document.7">
                  <p:embed/>
                </p:oleObj>
              </mc:Choice>
              <mc:Fallback>
                <p:oleObj name="Acrobat Document" r:id="rId3" imgW="5829300" imgH="7543800" progId="AcroExch.Document.7">
                  <p:embed/>
                  <p:pic>
                    <p:nvPicPr>
                      <p:cNvPr id="50181" name="Object 8">
                        <a:extLst>
                          <a:ext uri="{FF2B5EF4-FFF2-40B4-BE49-F238E27FC236}">
                            <a16:creationId xmlns:a16="http://schemas.microsoft.com/office/drawing/2014/main" id="{9A9EAB24-9B12-266C-D98A-BDE4D5E35C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4291" y="2286000"/>
                        <a:ext cx="3356526" cy="4018716"/>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078000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9E300-5BAC-CF62-4AF2-DA2A1C87F59F}"/>
              </a:ext>
            </a:extLst>
          </p:cNvPr>
          <p:cNvSpPr>
            <a:spLocks noGrp="1"/>
          </p:cNvSpPr>
          <p:nvPr>
            <p:ph type="title"/>
          </p:nvPr>
        </p:nvSpPr>
        <p:spPr/>
        <p:txBody>
          <a:bodyPr/>
          <a:lstStyle/>
          <a:p>
            <a:r>
              <a:rPr lang="en-US" dirty="0"/>
              <a:t>Energy Savings Calculations</a:t>
            </a:r>
          </a:p>
        </p:txBody>
      </p:sp>
      <p:sp>
        <p:nvSpPr>
          <p:cNvPr id="3" name="Content Placeholder 2">
            <a:extLst>
              <a:ext uri="{FF2B5EF4-FFF2-40B4-BE49-F238E27FC236}">
                <a16:creationId xmlns:a16="http://schemas.microsoft.com/office/drawing/2014/main" id="{EECF82F8-C792-8989-912C-53E6787F00D3}"/>
              </a:ext>
            </a:extLst>
          </p:cNvPr>
          <p:cNvSpPr>
            <a:spLocks noGrp="1"/>
          </p:cNvSpPr>
          <p:nvPr>
            <p:ph idx="1"/>
          </p:nvPr>
        </p:nvSpPr>
        <p:spPr>
          <a:xfrm>
            <a:off x="533400" y="2336872"/>
            <a:ext cx="8077200" cy="3987727"/>
          </a:xfrm>
        </p:spPr>
        <p:txBody>
          <a:bodyPr>
            <a:normAutofit lnSpcReduction="10000"/>
          </a:bodyPr>
          <a:lstStyle/>
          <a:p>
            <a:r>
              <a:rPr lang="en-US" dirty="0"/>
              <a:t>The total electric or utility bill annually less non-HVAC equipment usage – electricity dedicated to HVAC only:</a:t>
            </a:r>
          </a:p>
          <a:p>
            <a:endParaRPr lang="en-US" dirty="0"/>
          </a:p>
          <a:p>
            <a:r>
              <a:rPr lang="en-US" dirty="0"/>
              <a:t>Office Buildings – Up to 55% - 65%</a:t>
            </a:r>
          </a:p>
          <a:p>
            <a:r>
              <a:rPr lang="en-US" dirty="0"/>
              <a:t>Education Facilities – Up to 45% - 50%</a:t>
            </a:r>
          </a:p>
          <a:p>
            <a:r>
              <a:rPr lang="en-US" dirty="0"/>
              <a:t>Hospitality/Government/Worship – 45% to 50%</a:t>
            </a:r>
          </a:p>
          <a:p>
            <a:r>
              <a:rPr lang="en-US" dirty="0"/>
              <a:t>Healthcare Facilities – Up to 45%</a:t>
            </a:r>
          </a:p>
          <a:p>
            <a:r>
              <a:rPr lang="en-US" dirty="0"/>
              <a:t>Mixed Use/Industrial – Up to 40%</a:t>
            </a:r>
          </a:p>
          <a:p>
            <a:r>
              <a:rPr lang="en-US" dirty="0"/>
              <a:t>Full Industrial use the numbers from the worksheets that would be derived from square footage</a:t>
            </a:r>
          </a:p>
        </p:txBody>
      </p:sp>
    </p:spTree>
    <p:extLst>
      <p:ext uri="{BB962C8B-B14F-4D97-AF65-F5344CB8AC3E}">
        <p14:creationId xmlns:p14="http://schemas.microsoft.com/office/powerpoint/2010/main" val="1109047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Energy Savings</a:t>
            </a:r>
          </a:p>
        </p:txBody>
      </p:sp>
      <p:sp>
        <p:nvSpPr>
          <p:cNvPr id="3" name="Content Placeholder 2"/>
          <p:cNvSpPr>
            <a:spLocks noGrp="1"/>
          </p:cNvSpPr>
          <p:nvPr>
            <p:ph idx="1"/>
          </p:nvPr>
        </p:nvSpPr>
        <p:spPr>
          <a:xfrm>
            <a:off x="381000" y="2057400"/>
            <a:ext cx="8534400" cy="4572000"/>
          </a:xfrm>
        </p:spPr>
        <p:txBody>
          <a:bodyPr>
            <a:normAutofit lnSpcReduction="10000"/>
          </a:bodyPr>
          <a:lstStyle/>
          <a:p>
            <a:r>
              <a:rPr lang="en-US" dirty="0"/>
              <a:t>Energy Savings Example based on total tonnage or provided:</a:t>
            </a:r>
          </a:p>
          <a:p>
            <a:r>
              <a:rPr lang="en-US" dirty="0"/>
              <a:t>Converting from Test Check &amp; Inspect to Preventive Maintenance Tasking = 14% - 27% Energy Savings (are coils clean?) of HVAC usage</a:t>
            </a:r>
          </a:p>
          <a:p>
            <a:endParaRPr lang="en-US" sz="1300" dirty="0"/>
          </a:p>
          <a:p>
            <a:r>
              <a:rPr lang="en-US" dirty="0"/>
              <a:t>$87,000 Annual Electric Bills  </a:t>
            </a:r>
          </a:p>
          <a:p>
            <a:r>
              <a:rPr lang="en-US" dirty="0"/>
              <a:t>We know according to ASHRAE and BOMA that about 45% goes to HVAC, the balance for operating the church</a:t>
            </a:r>
          </a:p>
          <a:p>
            <a:r>
              <a:rPr lang="en-US" dirty="0"/>
              <a:t>45% of $87,000 = $39,150    (and with 14% Savings)</a:t>
            </a:r>
          </a:p>
          <a:p>
            <a:r>
              <a:rPr lang="en-US" dirty="0"/>
              <a:t>14% of $39,150 = $5,481 (Median savings from cleaning of both condenser and evaporator coils, proactive tasking (clean, calibrate, tighten, adjust; pleated filters)</a:t>
            </a:r>
          </a:p>
          <a:p>
            <a:endParaRPr lang="en-US" dirty="0"/>
          </a:p>
          <a:p>
            <a:endParaRPr lang="en-US" dirty="0"/>
          </a:p>
        </p:txBody>
      </p:sp>
    </p:spTree>
    <p:extLst>
      <p:ext uri="{BB962C8B-B14F-4D97-AF65-F5344CB8AC3E}">
        <p14:creationId xmlns:p14="http://schemas.microsoft.com/office/powerpoint/2010/main" val="959195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091DA-F97A-E43D-B9A5-E78DAA5F2780}"/>
              </a:ext>
            </a:extLst>
          </p:cNvPr>
          <p:cNvSpPr>
            <a:spLocks noGrp="1"/>
          </p:cNvSpPr>
          <p:nvPr>
            <p:ph type="title"/>
          </p:nvPr>
        </p:nvSpPr>
        <p:spPr/>
        <p:txBody>
          <a:bodyPr/>
          <a:lstStyle/>
          <a:p>
            <a:r>
              <a:rPr lang="en-US" dirty="0"/>
              <a:t>Major Component Replacement</a:t>
            </a:r>
          </a:p>
        </p:txBody>
      </p:sp>
      <p:sp>
        <p:nvSpPr>
          <p:cNvPr id="3" name="Content Placeholder 2">
            <a:extLst>
              <a:ext uri="{FF2B5EF4-FFF2-40B4-BE49-F238E27FC236}">
                <a16:creationId xmlns:a16="http://schemas.microsoft.com/office/drawing/2014/main" id="{2299434E-42FB-CBCC-BB17-A4EC87A7B09F}"/>
              </a:ext>
            </a:extLst>
          </p:cNvPr>
          <p:cNvSpPr>
            <a:spLocks noGrp="1"/>
          </p:cNvSpPr>
          <p:nvPr>
            <p:ph idx="1"/>
          </p:nvPr>
        </p:nvSpPr>
        <p:spPr>
          <a:xfrm>
            <a:off x="533400" y="2336872"/>
            <a:ext cx="8077200" cy="4216327"/>
          </a:xfrm>
        </p:spPr>
        <p:txBody>
          <a:bodyPr>
            <a:normAutofit lnSpcReduction="10000"/>
          </a:bodyPr>
          <a:lstStyle/>
          <a:p>
            <a:r>
              <a:rPr lang="en-US" dirty="0"/>
              <a:t>Use actual numbers provided by the prospect for a recommended period of three to five years</a:t>
            </a:r>
          </a:p>
          <a:p>
            <a:r>
              <a:rPr lang="en-US" dirty="0"/>
              <a:t>Us the North Boundary Worksheets</a:t>
            </a:r>
          </a:p>
          <a:p>
            <a:r>
              <a:rPr lang="en-US" dirty="0"/>
              <a:t>ASHRAE &amp; BOMA and experience indicate that major repairs and major component replacement costs can be reduced (or cut) by 40% when moving from reactive to proactive maintenance tasking</a:t>
            </a:r>
          </a:p>
          <a:p>
            <a:r>
              <a:rPr lang="en-US" dirty="0"/>
              <a:t>By analyzing the costs firsts to determine what HVAC costs are repair related and primarily labor vs. major component or major parts repairs we can separate major repair costs from Annual Labor/Outsourced Labor Costs</a:t>
            </a:r>
          </a:p>
          <a:p>
            <a:endParaRPr lang="en-US" dirty="0"/>
          </a:p>
          <a:p>
            <a:endParaRPr lang="en-US" dirty="0"/>
          </a:p>
        </p:txBody>
      </p:sp>
    </p:spTree>
    <p:extLst>
      <p:ext uri="{BB962C8B-B14F-4D97-AF65-F5344CB8AC3E}">
        <p14:creationId xmlns:p14="http://schemas.microsoft.com/office/powerpoint/2010/main" val="3936080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Component Replacement</a:t>
            </a:r>
          </a:p>
        </p:txBody>
      </p:sp>
      <p:sp>
        <p:nvSpPr>
          <p:cNvPr id="3" name="Content Placeholder 2"/>
          <p:cNvSpPr>
            <a:spLocks noGrp="1"/>
          </p:cNvSpPr>
          <p:nvPr>
            <p:ph idx="1"/>
          </p:nvPr>
        </p:nvSpPr>
        <p:spPr>
          <a:xfrm>
            <a:off x="304800" y="2209800"/>
            <a:ext cx="8382000" cy="4495800"/>
          </a:xfrm>
        </p:spPr>
        <p:txBody>
          <a:bodyPr>
            <a:normAutofit lnSpcReduction="10000"/>
          </a:bodyPr>
          <a:lstStyle/>
          <a:p>
            <a:r>
              <a:rPr lang="en-US" dirty="0"/>
              <a:t>Under certain contracts, the cost of replacing major components such as compressors and even coils is an annual cost that can be calculated or documented.  Actual numbers are given below:</a:t>
            </a:r>
          </a:p>
          <a:p>
            <a:r>
              <a:rPr lang="en-US" dirty="0"/>
              <a:t>Average Annual Major Component Replacement costs equal $18,312 for years 2017-2020.  By purchasing customized maintenance that incorporates proper cleanings, test, check and inspect, diagnostics and filter changes, these costs can be cut by at least 40% (ASHRAE), as well as, extending the useful life.  </a:t>
            </a:r>
          </a:p>
          <a:p>
            <a:r>
              <a:rPr lang="en-US" dirty="0"/>
              <a:t>Cost avoidance would be realized with proper tasking, cleanings, diagnostics/trouble shooting and documentation equal to 40% of $18,312 = $7,325.</a:t>
            </a:r>
          </a:p>
          <a:p>
            <a:endParaRPr lang="en-US" dirty="0"/>
          </a:p>
        </p:txBody>
      </p:sp>
    </p:spTree>
    <p:extLst>
      <p:ext uri="{BB962C8B-B14F-4D97-AF65-F5344CB8AC3E}">
        <p14:creationId xmlns:p14="http://schemas.microsoft.com/office/powerpoint/2010/main" val="2476602774"/>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TM04033917[[fn=Berlin]]</Template>
  <TotalTime>2228</TotalTime>
  <Words>814</Words>
  <Application>Microsoft Office PowerPoint</Application>
  <PresentationFormat>On-screen Show (4:3)</PresentationFormat>
  <Paragraphs>85</Paragraphs>
  <Slides>12</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9" baseType="lpstr">
      <vt:lpstr>Arial</vt:lpstr>
      <vt:lpstr>Arial Narrow</vt:lpstr>
      <vt:lpstr>Calibri</vt:lpstr>
      <vt:lpstr>Trebuchet MS</vt:lpstr>
      <vt:lpstr>Berlin</vt:lpstr>
      <vt:lpstr>Office Theme</vt:lpstr>
      <vt:lpstr>Acrobat Document</vt:lpstr>
      <vt:lpstr>Financial Analysis</vt:lpstr>
      <vt:lpstr>Basic Information</vt:lpstr>
      <vt:lpstr>ASHRAE, BOMA &amp; DOE</vt:lpstr>
      <vt:lpstr>Basic Information</vt:lpstr>
      <vt:lpstr>North Boundary $ Worksheets</vt:lpstr>
      <vt:lpstr>Energy Savings Calculations</vt:lpstr>
      <vt:lpstr>Potential Energy Savings</vt:lpstr>
      <vt:lpstr>Major Component Replacement</vt:lpstr>
      <vt:lpstr>Major Component Replacement</vt:lpstr>
      <vt:lpstr>Annual Labor &amp; Repair Costs Outsourced Labor Costs</vt:lpstr>
      <vt:lpstr>EXAMPLE Financial Analysis Typical Savings Based on Industry Averages</vt:lpstr>
      <vt:lpstr>Financial Analysis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Ownership Costs</dc:title>
  <dc:creator>James Graening</dc:creator>
  <cp:lastModifiedBy>James Graening</cp:lastModifiedBy>
  <cp:revision>63</cp:revision>
  <cp:lastPrinted>2021-06-09T13:31:15Z</cp:lastPrinted>
  <dcterms:created xsi:type="dcterms:W3CDTF">2014-04-01T17:23:50Z</dcterms:created>
  <dcterms:modified xsi:type="dcterms:W3CDTF">2024-05-06T18:19:15Z</dcterms:modified>
</cp:coreProperties>
</file>